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1" r:id="rId3"/>
    <p:sldId id="257" r:id="rId4"/>
    <p:sldId id="263" r:id="rId5"/>
    <p:sldId id="264" r:id="rId6"/>
    <p:sldId id="265" r:id="rId7"/>
    <p:sldId id="266" r:id="rId8"/>
    <p:sldId id="260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0" autoAdjust="0"/>
    <p:restoredTop sz="86466" autoAdjust="0"/>
  </p:normalViewPr>
  <p:slideViewPr>
    <p:cSldViewPr>
      <p:cViewPr>
        <p:scale>
          <a:sx n="66" d="100"/>
          <a:sy n="66" d="100"/>
        </p:scale>
        <p:origin x="-81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0769D-B9D5-4962-8163-D3935D8D9764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750E-997C-4843-B819-2AA797860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D750E-997C-4843-B819-2AA797860AB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3857652" cy="13239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2pPr>
            <a:lvl3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3pPr>
            <a:lvl4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4pPr>
            <a:lvl5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82"/>
            <a:ext cx="2133600" cy="365125"/>
          </a:xfrm>
        </p:spPr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15082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133600" cy="365125"/>
          </a:xfrm>
        </p:spPr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15082"/>
            <a:ext cx="2133600" cy="365125"/>
          </a:xfrm>
        </p:spPr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15082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133600" cy="365125"/>
          </a:xfrm>
        </p:spPr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0050-A989-4FA8-9D9A-1D1470BBFE9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49AE-9154-4F01-A83F-0A497B5F3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857388"/>
          </a:xfrm>
        </p:spPr>
        <p:txBody>
          <a:bodyPr>
            <a:noAutofit/>
          </a:bodyPr>
          <a:lstStyle/>
          <a:p>
            <a:r>
              <a:rPr lang="ru-RU" i="1" dirty="0" err="1" smtClean="0">
                <a:solidFill>
                  <a:srgbClr val="FFFF00"/>
                </a:solidFill>
              </a:rPr>
              <a:t>ФГОСы</a:t>
            </a:r>
            <a:r>
              <a:rPr lang="ru-RU" i="1" dirty="0" smtClean="0">
                <a:solidFill>
                  <a:srgbClr val="FFFF00"/>
                </a:solidFill>
              </a:rPr>
              <a:t> нового поколения: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Технология</a:t>
            </a:r>
            <a:r>
              <a:rPr lang="ru-RU" sz="4800" dirty="0" smtClean="0"/>
              <a:t>  </a:t>
            </a:r>
            <a:br>
              <a:rPr lang="ru-RU" sz="4800" dirty="0" smtClean="0"/>
            </a:br>
            <a:r>
              <a:rPr lang="ru-RU" sz="4800" dirty="0" smtClean="0"/>
              <a:t>продуктивного чтения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4429156" cy="17859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Представила учитель русского языка и литературы первой категории МОБУ СОШ № 16 г.Таганрога</a:t>
            </a:r>
          </a:p>
          <a:p>
            <a:r>
              <a:rPr lang="ru-RU" dirty="0" smtClean="0"/>
              <a:t>  Литвинова М.Г.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417440"/>
            <a:ext cx="835824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800" b="1" i="1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Можно жить и быть счастливым, не овладев математикой. Но нельзя быть счастливым, не умея читать. Тот, кому недоступно искусство чтения, – невоспитанный человек, нравственный невежда.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</a:rPr>
              <a:t>В.А. Сухомлинский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714356"/>
            <a:ext cx="8643966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рзелульаттам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илссеовадний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одонго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анлигйсокго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унвиертисета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не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иеемт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занчнеия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кокам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пряокде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рсапожолены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бкувы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солве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Галвоне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чотбы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преавя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пслоендяя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бквуы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блыи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мсете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Осатьлыне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бкувы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мгоут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селдовтаь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плоонм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бсепордяке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все рвано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ткест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чтаитсея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побрелм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Пичрионй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эгото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ялвятеся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то, что мы не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чиатем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кдаужю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бкуву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отдльнотси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все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солво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цликеом</a:t>
            </a:r>
            <a:r>
              <a:rPr lang="ru-RU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2" y="1000108"/>
            <a:ext cx="85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2800" b="1" i="0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1" strike="noStrike" spc="150" normalizeH="0" baseline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учим самостоятельно понимать текст, используя ряд технологических приёмов, направленных на активизацию мыслительной деятельности  обучающихся.</a:t>
            </a:r>
            <a:endParaRPr kumimoji="0" lang="ru-RU" sz="2800" b="1" i="0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3754" y="285728"/>
            <a:ext cx="8998058" cy="5857916"/>
            <a:chOff x="63754" y="285728"/>
            <a:chExt cx="8998058" cy="51708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3754" y="285728"/>
              <a:ext cx="42939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spc="150" dirty="0" smtClean="0">
                  <a:ln w="11430"/>
                  <a:solidFill>
                    <a:srgbClr val="F8F8F8"/>
                  </a:solidFill>
                </a:rPr>
                <a:t>Традиционный урок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00562" y="285728"/>
              <a:ext cx="45612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5940425" algn="r"/>
                </a:tabLst>
              </a:pPr>
              <a:r>
                <a:rPr lang="ru-RU" sz="3200" b="1" spc="150" dirty="0" smtClean="0">
                  <a:ln w="11430"/>
                  <a:solidFill>
                    <a:srgbClr val="F8F8F8"/>
                  </a:solidFill>
                  <a:ea typeface="Calibri" pitchFamily="34" charset="0"/>
                  <a:cs typeface="Times New Roman" pitchFamily="18" charset="0"/>
                </a:rPr>
                <a:t>Продуктивное чтение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82" y="1736081"/>
              <a:ext cx="4071966" cy="1575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	</a:t>
              </a:r>
              <a:r>
                <a:rPr lang="en-US" sz="22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Учитель готовит к восприятию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текста,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напри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-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мер,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«Сейчас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я</a:t>
              </a:r>
              <a:r>
                <a:rPr lang="en-US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расскажу вам…» или  «Сегодня узнаем о …».</a:t>
              </a:r>
              <a:endPara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43438" y="1736081"/>
              <a:ext cx="4214810" cy="2771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5940425" algn="r"/>
                </a:tabLst>
              </a:pPr>
              <a:r>
                <a:rPr lang="en-US" sz="20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	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Ученики прогнозируют содержание текста: «Предположите, о чем этот текст по его названию… А иллюстрация подтверждает это?» Возникает мотивация к обучению. (Приемы:</a:t>
              </a:r>
              <a:r>
                <a:rPr lang="ru-RU" sz="22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 «Отсроченная отгадка», «Оценка текста».)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71736" y="790199"/>
              <a:ext cx="4801702" cy="842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1 этап</a:t>
              </a:r>
            </a:p>
            <a:p>
              <a:pPr algn="ctr"/>
              <a:r>
                <a:rPr lang="ru-RU" sz="28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Работа с текстом </a:t>
              </a:r>
              <a:endParaRPr lang="ru-RU" sz="2800" dirty="0"/>
            </a:p>
          </p:txBody>
        </p:sp>
        <p:pic>
          <p:nvPicPr>
            <p:cNvPr id="10" name="Рисунок 9" descr="41247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725" y="3299141"/>
              <a:ext cx="3577771" cy="21574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4314" y="1643050"/>
            <a:ext cx="8715404" cy="4095762"/>
            <a:chOff x="214314" y="1643050"/>
            <a:chExt cx="8715404" cy="40957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786314" y="1643050"/>
              <a:ext cx="414340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5940425" algn="r"/>
                </a:tabLst>
              </a:pP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Первый раз обучающиеся читают бегло. Второй раз читают медленно, вдумчиво. Возникает определенное отношение к прочитанному. (Прием: «</a:t>
              </a:r>
              <a:r>
                <a:rPr lang="ru-RU" sz="22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Задай вопрос» .)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314" y="1643050"/>
              <a:ext cx="414337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Учитель сам читает вслух новый текст. Дети слушают.</a:t>
              </a:r>
              <a:r>
                <a:rPr lang="ru-RU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	</a:t>
              </a:r>
              <a:r>
                <a:rPr lang="ru-RU" sz="20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				</a:t>
              </a:r>
            </a:p>
          </p:txBody>
        </p:sp>
        <p:pic>
          <p:nvPicPr>
            <p:cNvPr id="4097" name="Picture 1" descr="H:\Documents and Settings\krakoziabra\Рабочий стол\Новая папка (7)\Ilkogretim-Haftasi-Resimleri-2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976543"/>
              <a:ext cx="4143404" cy="27622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428728" y="28572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Работа с текстом во время чтения </a:t>
            </a:r>
            <a:endParaRPr lang="ru-RU" sz="28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4282" y="1643050"/>
            <a:ext cx="8715436" cy="4054395"/>
            <a:chOff x="214282" y="1643050"/>
            <a:chExt cx="8715436" cy="40543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4282" y="1643050"/>
              <a:ext cx="428628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Ученики отвечают на вопросы учителя и перечитывают  текст по заданиям учителя.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86314" y="1643050"/>
              <a:ext cx="414340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5940425" algn="r"/>
                </a:tabLst>
              </a:pP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	Ученики находят  </a:t>
              </a:r>
              <a:r>
                <a:rPr lang="ru-RU" sz="2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пред-ложение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, раскрывающее тему. Выделяют основные понятия, составляют план текста. Обсуждают текст. (Прием: «Кубик </a:t>
              </a:r>
              <a:r>
                <a:rPr lang="ru-RU" sz="2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Блума</a:t>
              </a:r>
              <a:r>
                <a:rPr lang="ru-RU" sz="2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Calibri" pitchFamily="34" charset="0"/>
                  <a:cs typeface="Times New Roman" pitchFamily="18" charset="0"/>
                </a:rPr>
                <a:t>».)</a:t>
              </a:r>
              <a:endPara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073" name="Picture 1" descr="H:\Documents and Settings\krakoziabra\Рабочий стол\Новая папка (7)\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429000"/>
              <a:ext cx="3492528" cy="22684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714348" y="21429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Работа с текстом после чтения </a:t>
            </a:r>
            <a:endParaRPr lang="ru-RU" sz="28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29156" y="714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работы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технологии продуктивного чтения: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3438" y="1575562"/>
            <a:ext cx="41320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Предугадывание (О чем может быть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текст?) 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чтение, чтобы составить первое впечатление.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на вопросы (Как вы считаете, совпало ли ваше предугадывание с тем, что вы прочитали?)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Вдумчивое чтение в парах (в группах).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задание.(Обсудите текст в группе. Задайте вопрос. Составьте  задание.)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421481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эпиграф и предположите, о чем может быть текст.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 самостоятельно.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 в парах, выделяя основные понятия. Составьте план текста.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Обсудите в группе, что осталось непонятно.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</Template>
  <TotalTime>220</TotalTime>
  <Words>206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15</vt:lpstr>
      <vt:lpstr>ФГОСы нового поколения:  Технология   продуктивного чтения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ПРОДУКТИВНОГО ЧТЕНИЯ</dc:title>
  <dc:creator>krakoziabra</dc:creator>
  <cp:lastModifiedBy>Paull</cp:lastModifiedBy>
  <cp:revision>20</cp:revision>
  <dcterms:created xsi:type="dcterms:W3CDTF">2011-12-18T18:00:17Z</dcterms:created>
  <dcterms:modified xsi:type="dcterms:W3CDTF">2011-12-26T13:48:14Z</dcterms:modified>
</cp:coreProperties>
</file>